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FireCol Components: </a:t>
            </a:r>
            <a:r>
              <a:rPr lang="it" sz="1000"/>
              <a:t>Packet Processor, Metrics Manager, Selection Manager, Score Manager, Detection Manager</a:t>
            </a:r>
            <a:r>
              <a:rPr lang="it"/>
              <a:t>.		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			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		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packet rate is calculated based on the average traffic of orizontal node.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The ring level value is strongly network-dependent.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The second image shows that a five-rings topology can also detect attacks from lower-order rings.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DDOS Attack</a:t>
            </a:r>
            <a:endParaRPr/>
          </a:p>
        </p:txBody>
      </p:sp>
      <p:sp>
        <p:nvSpPr>
          <p:cNvPr id="68" name="Shape 68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Problems and Defence Frameworks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DefCOM: Distributed Rate Limiting</a:t>
            </a:r>
            <a:endParaRPr/>
          </a:p>
        </p:txBody>
      </p:sp>
      <p:pic>
        <p:nvPicPr>
          <p:cNvPr id="124" name="Shape 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4950" y="865700"/>
            <a:ext cx="4029050" cy="41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 txBox="1"/>
          <p:nvPr/>
        </p:nvSpPr>
        <p:spPr>
          <a:xfrm>
            <a:off x="0" y="822150"/>
            <a:ext cx="5115000" cy="42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The nodes cooperate to deploy </a:t>
            </a: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rate limits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. The limit is deployed on the leaf of the tree to reduce congestion.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The rate is propagated from root of the tree downstream, each node assign an equal part of his rate limit to the children via </a:t>
            </a: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rate-limit request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The rate limit can be modified by </a:t>
            </a: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resource request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because some child-node may need more bandwidth for legitimate clients.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DefCOM: Differentiated Service for Legitimate Traffic</a:t>
            </a:r>
            <a:endParaRPr/>
          </a:p>
        </p:txBody>
      </p:sp>
      <p:pic>
        <p:nvPicPr>
          <p:cNvPr id="131" name="Shape 1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3450" y="1225763"/>
            <a:ext cx="4640551" cy="329932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Shape 132"/>
          <p:cNvSpPr txBox="1"/>
          <p:nvPr/>
        </p:nvSpPr>
        <p:spPr>
          <a:xfrm>
            <a:off x="251450" y="899600"/>
            <a:ext cx="4147800" cy="41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Classifier defense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node analyse the packets and if they are legit mark them as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approved-traffic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he traffic that surpass the rate limit in the core nodes are marked as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monitored-traffic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Served traffic list in core nodes: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Approved traffic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Monitored traffic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AutoNum type="arabicPeriod"/>
            </a:pP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Unstamped traffic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DefCOM: Framework Security</a:t>
            </a:r>
            <a:endParaRPr/>
          </a:p>
        </p:txBody>
      </p:sp>
      <p:sp>
        <p:nvSpPr>
          <p:cNvPr id="138" name="Shape 138"/>
          <p:cNvSpPr txBox="1"/>
          <p:nvPr/>
        </p:nvSpPr>
        <p:spPr>
          <a:xfrm>
            <a:off x="201625" y="883300"/>
            <a:ext cx="8723100" cy="38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Service deny: 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Malicious node i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s able to deny service to legit client under it but not to other nodes cause of the strictly traffic from the parent.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Attack hiding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: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Malicious node can stop attack alarms but can be mitigated using a redundant alternative path.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Stamp tampering: 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If an attacker can discover the approved stamp he can get priority for his attack traffic this can be mitigated using enough bits in the stamp.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414050" y="380150"/>
            <a:ext cx="22155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/>
              <a:t>FireCol</a:t>
            </a:r>
            <a:endParaRPr sz="4800"/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150" y="1705550"/>
            <a:ext cx="9144000" cy="34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it">
                <a:solidFill>
                  <a:srgbClr val="000000"/>
                </a:solidFill>
              </a:rPr>
              <a:t>FireCol is a collaborative system that </a:t>
            </a:r>
            <a:r>
              <a:rPr b="1" lang="it">
                <a:solidFill>
                  <a:srgbClr val="000000"/>
                </a:solidFill>
              </a:rPr>
              <a:t>detects flooding DDoS attacks </a:t>
            </a:r>
            <a:r>
              <a:rPr lang="it">
                <a:solidFill>
                  <a:srgbClr val="000000"/>
                </a:solidFill>
              </a:rPr>
              <a:t>as far as possible from the victim host and as close as possible to the attack source. 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>
                <a:solidFill>
                  <a:srgbClr val="000000"/>
                </a:solidFill>
              </a:rPr>
              <a:t>FireCol has a distributed architecture composed of </a:t>
            </a:r>
            <a:r>
              <a:rPr b="1" lang="it">
                <a:solidFill>
                  <a:srgbClr val="000000"/>
                </a:solidFill>
              </a:rPr>
              <a:t>multiple IPSs </a:t>
            </a:r>
            <a:r>
              <a:rPr lang="it">
                <a:solidFill>
                  <a:srgbClr val="000000"/>
                </a:solidFill>
              </a:rPr>
              <a:t>(</a:t>
            </a:r>
            <a:r>
              <a:rPr lang="it">
                <a:solidFill>
                  <a:srgbClr val="222222"/>
                </a:solidFill>
                <a:highlight>
                  <a:srgbClr val="FFFFFF"/>
                </a:highlight>
              </a:rPr>
              <a:t>Intrusion prevention systems</a:t>
            </a:r>
            <a:r>
              <a:rPr lang="it">
                <a:solidFill>
                  <a:srgbClr val="000000"/>
                </a:solidFill>
              </a:rPr>
              <a:t>)</a:t>
            </a:r>
            <a:r>
              <a:rPr b="1" lang="it">
                <a:solidFill>
                  <a:srgbClr val="000000"/>
                </a:solidFill>
              </a:rPr>
              <a:t> </a:t>
            </a:r>
            <a:r>
              <a:rPr lang="it">
                <a:solidFill>
                  <a:srgbClr val="000000"/>
                </a:solidFill>
              </a:rPr>
              <a:t>forming a networks of protection rings around subscribed customers.</a:t>
            </a:r>
            <a:endParaRPr>
              <a:solidFill>
                <a:srgbClr val="000000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it">
                <a:solidFill>
                  <a:srgbClr val="000000"/>
                </a:solidFill>
              </a:rPr>
              <a:t>The IPSs near to each customers form a </a:t>
            </a:r>
            <a:r>
              <a:rPr b="1" lang="it">
                <a:solidFill>
                  <a:srgbClr val="000000"/>
                </a:solidFill>
              </a:rPr>
              <a:t>virtual protection rings</a:t>
            </a:r>
            <a:r>
              <a:rPr lang="it">
                <a:solidFill>
                  <a:srgbClr val="000000"/>
                </a:solidFill>
              </a:rPr>
              <a:t> around the host and cooperates exchanging scores on potential attacks.</a:t>
            </a:r>
            <a:endParaRPr/>
          </a:p>
        </p:txBody>
      </p:sp>
      <p:sp>
        <p:nvSpPr>
          <p:cNvPr id="145" name="Shape 145"/>
          <p:cNvSpPr txBox="1"/>
          <p:nvPr/>
        </p:nvSpPr>
        <p:spPr>
          <a:xfrm>
            <a:off x="414050" y="965000"/>
            <a:ext cx="55689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Distributed Defence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FireCol Architecture: Ring-Based Protection 1</a:t>
            </a:r>
            <a:endParaRPr/>
          </a:p>
        </p:txBody>
      </p:sp>
      <p:sp>
        <p:nvSpPr>
          <p:cNvPr id="151" name="Shape 151"/>
          <p:cNvSpPr txBox="1"/>
          <p:nvPr/>
        </p:nvSpPr>
        <p:spPr>
          <a:xfrm>
            <a:off x="0" y="694675"/>
            <a:ext cx="4711800" cy="43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Each IPS instance analyzes traffic with a configurable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detection window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.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After the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selection manager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measures the deviation of the current traffic profile from the normal ones, selects the rules (traffic filter) and forwards them to the score manager.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Using a decision table, the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score manager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assigns a score to each selected rule based on the frequencies, the entropies calculated by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metrics manager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, and the scores received from upstream IPSs. 	</a:t>
            </a:r>
            <a:r>
              <a:rPr lang="it" sz="1100"/>
              <a:t>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8150" y="694675"/>
            <a:ext cx="4287398" cy="4219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FireCol Architecture: Ring-Based Protection 2</a:t>
            </a:r>
            <a:endParaRPr/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600" y="2494850"/>
            <a:ext cx="3583349" cy="202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Shape 159"/>
          <p:cNvSpPr txBox="1"/>
          <p:nvPr/>
        </p:nvSpPr>
        <p:spPr>
          <a:xfrm>
            <a:off x="176400" y="855075"/>
            <a:ext cx="5170200" cy="39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The score for each rules is calculated based on entropy and frequency, the low scored rules are marked as a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low potential attack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and is communicated to the downstream IPS that will use it to compute its own score.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An high score on is marked as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high potential attack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and triggers ring-level (horizontal) communication in order to confirm or dismiss the attack.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detection manager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decide if there is an attack in course.</a:t>
            </a:r>
            <a:endParaRPr sz="10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0" name="Shape 1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6600" y="1025275"/>
            <a:ext cx="3583352" cy="127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FireCol: Attack Detection Algorithms</a:t>
            </a:r>
            <a:endParaRPr/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2275" y="781125"/>
            <a:ext cx="4129565" cy="4219652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 txBox="1"/>
          <p:nvPr/>
        </p:nvSpPr>
        <p:spPr>
          <a:xfrm>
            <a:off x="174100" y="781125"/>
            <a:ext cx="4708200" cy="42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detection manager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computes the corresponding packet rate using rule frequencies and the bandwidth consumed during the last detection window and communicate with others node horizontally.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Is bi false? Yes → Start new traffic check , No → Traffic check ongoing.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Is MyID the Initiator? Yes → No attack, No → Adding own rate.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Is max rate reached? Yes → Raised alert, No → Check next ip.	</a:t>
            </a:r>
            <a:r>
              <a:rPr lang="it" sz="1600">
                <a:latin typeface="Roboto"/>
                <a:ea typeface="Roboto"/>
                <a:cs typeface="Roboto"/>
                <a:sym typeface="Roboto"/>
              </a:rPr>
              <a:t>			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Roboto"/>
                <a:ea typeface="Roboto"/>
                <a:cs typeface="Roboto"/>
                <a:sym typeface="Roboto"/>
              </a:rPr>
              <a:t>		</a:t>
            </a:r>
            <a:r>
              <a:rPr lang="it" sz="1100">
                <a:latin typeface="Roboto"/>
                <a:ea typeface="Roboto"/>
                <a:cs typeface="Roboto"/>
                <a:sym typeface="Roboto"/>
              </a:rPr>
              <a:t>	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	</a:t>
            </a:r>
            <a:endParaRPr sz="11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	</a:t>
            </a:r>
            <a:endParaRPr sz="11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Shape 168"/>
          <p:cNvSpPr txBox="1"/>
          <p:nvPr/>
        </p:nvSpPr>
        <p:spPr>
          <a:xfrm>
            <a:off x="7288800" y="1354000"/>
            <a:ext cx="16389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CC0000"/>
                </a:solidFill>
              </a:rPr>
              <a:t>#Check Initiator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69" name="Shape 169"/>
          <p:cNvSpPr txBox="1"/>
          <p:nvPr/>
        </p:nvSpPr>
        <p:spPr>
          <a:xfrm>
            <a:off x="6434300" y="1566875"/>
            <a:ext cx="12858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CC0000"/>
                </a:solidFill>
              </a:rPr>
              <a:t>#No attack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70" name="Shape 170"/>
          <p:cNvSpPr txBox="1"/>
          <p:nvPr/>
        </p:nvSpPr>
        <p:spPr>
          <a:xfrm>
            <a:off x="7058850" y="2184300"/>
            <a:ext cx="19530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CC0000"/>
                </a:solidFill>
              </a:rPr>
              <a:t>#Adding current rate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71" name="Shape 171"/>
          <p:cNvSpPr txBox="1"/>
          <p:nvPr/>
        </p:nvSpPr>
        <p:spPr>
          <a:xfrm>
            <a:off x="7130425" y="2801725"/>
            <a:ext cx="16389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CC0000"/>
                </a:solidFill>
              </a:rPr>
              <a:t>#Attack detected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5917125" y="3195800"/>
            <a:ext cx="17643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CC0000"/>
                </a:solidFill>
              </a:rPr>
              <a:t>#Check next IPS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5495500" y="4036575"/>
            <a:ext cx="28194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CC0000"/>
                </a:solidFill>
              </a:rPr>
              <a:t>#Starting new traffic checking</a:t>
            </a:r>
            <a:endParaRPr b="1">
              <a:solidFill>
                <a:srgbClr val="CC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FireCol: Mitigation</a:t>
            </a:r>
            <a:endParaRPr/>
          </a:p>
        </p:txBody>
      </p:sp>
      <p:sp>
        <p:nvSpPr>
          <p:cNvPr id="179" name="Shape 179"/>
          <p:cNvSpPr txBox="1"/>
          <p:nvPr/>
        </p:nvSpPr>
        <p:spPr>
          <a:xfrm>
            <a:off x="98250" y="1008150"/>
            <a:ext cx="4680600" cy="338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Roboto"/>
                <a:ea typeface="Roboto"/>
                <a:cs typeface="Roboto"/>
                <a:sym typeface="Roboto"/>
              </a:rPr>
              <a:t>When an attack is detected, FireCol form a </a:t>
            </a:r>
            <a:r>
              <a:rPr b="1" lang="it" sz="1600">
                <a:latin typeface="Roboto"/>
                <a:ea typeface="Roboto"/>
                <a:cs typeface="Roboto"/>
                <a:sym typeface="Roboto"/>
              </a:rPr>
              <a:t>protection shields</a:t>
            </a:r>
            <a:r>
              <a:rPr lang="it" sz="1600">
                <a:latin typeface="Roboto"/>
                <a:ea typeface="Roboto"/>
                <a:cs typeface="Roboto"/>
                <a:sym typeface="Roboto"/>
              </a:rPr>
              <a:t> around the victim to block the attack.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Roboto"/>
                <a:ea typeface="Roboto"/>
                <a:cs typeface="Roboto"/>
                <a:sym typeface="Roboto"/>
              </a:rPr>
              <a:t>The IPS that detects the attack informs its </a:t>
            </a:r>
            <a:r>
              <a:rPr b="1" lang="it" sz="1600">
                <a:latin typeface="Roboto"/>
                <a:ea typeface="Roboto"/>
                <a:cs typeface="Roboto"/>
                <a:sym typeface="Roboto"/>
              </a:rPr>
              <a:t>upper-ring</a:t>
            </a:r>
            <a:r>
              <a:rPr lang="it" sz="1600">
                <a:latin typeface="Roboto"/>
                <a:ea typeface="Roboto"/>
                <a:cs typeface="Roboto"/>
                <a:sym typeface="Roboto"/>
              </a:rPr>
              <a:t>, which enforce the protection at their ring level.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Roboto"/>
                <a:ea typeface="Roboto"/>
                <a:cs typeface="Roboto"/>
                <a:sym typeface="Roboto"/>
              </a:rPr>
              <a:t>To extend the mitigation, the IPS that detects the attack informs also the nodes on the same ring to block traffic related to the corresponding rule.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>
                <a:latin typeface="Roboto"/>
                <a:ea typeface="Roboto"/>
                <a:cs typeface="Roboto"/>
                <a:sym typeface="Roboto"/>
              </a:rPr>
              <a:t>Only traffic from suspected sources is blocked as shown in figure.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0" name="Shape 1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5325" y="1297625"/>
            <a:ext cx="4059526" cy="30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FireCol </a:t>
            </a:r>
            <a:r>
              <a:rPr lang="it"/>
              <a:t>Architecture: Subscription Protocol 1</a:t>
            </a:r>
            <a:endParaRPr/>
          </a:p>
        </p:txBody>
      </p:sp>
      <p:sp>
        <p:nvSpPr>
          <p:cNvPr id="186" name="Shape 186"/>
          <p:cNvSpPr txBox="1"/>
          <p:nvPr/>
        </p:nvSpPr>
        <p:spPr>
          <a:xfrm>
            <a:off x="98250" y="1251800"/>
            <a:ext cx="4555800" cy="34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Customers can </a:t>
            </a: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subscribe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to FireCol service using the protocol.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When a customer subscribes for the FireCol protection service, the trusted server saves an entry with user ID. 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The server then issues periodically a </a:t>
            </a: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signed token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to the user.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950" y="987450"/>
            <a:ext cx="4202974" cy="346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FireCol Architecture: Subscription Protocol 2</a:t>
            </a:r>
            <a:endParaRPr/>
          </a:p>
        </p:txBody>
      </p:sp>
      <p:sp>
        <p:nvSpPr>
          <p:cNvPr id="193" name="Shape 193"/>
          <p:cNvSpPr txBox="1"/>
          <p:nvPr/>
        </p:nvSpPr>
        <p:spPr>
          <a:xfrm>
            <a:off x="234450" y="987425"/>
            <a:ext cx="4503000" cy="39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Roboto"/>
                <a:ea typeface="Roboto"/>
                <a:cs typeface="Roboto"/>
                <a:sym typeface="Roboto"/>
              </a:rPr>
              <a:t>To build and update the ring network is used a two phase process.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Font typeface="Roboto"/>
              <a:buAutoNum type="arabicPeriod"/>
            </a:pPr>
            <a:r>
              <a:rPr lang="it" sz="20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lang="it" sz="2000">
                <a:latin typeface="Roboto"/>
                <a:ea typeface="Roboto"/>
                <a:cs typeface="Roboto"/>
                <a:sym typeface="Roboto"/>
              </a:rPr>
              <a:t>router</a:t>
            </a:r>
            <a:r>
              <a:rPr lang="it" sz="2000">
                <a:latin typeface="Roboto"/>
                <a:ea typeface="Roboto"/>
                <a:cs typeface="Roboto"/>
                <a:sym typeface="Roboto"/>
              </a:rPr>
              <a:t> sends a message to the customer containing a counter initialized to 0. The counter is incremented each time it passes through an IPS.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Font typeface="Roboto"/>
              <a:buAutoNum type="arabicPeriod"/>
            </a:pPr>
            <a:r>
              <a:rPr lang="it" sz="2000">
                <a:latin typeface="Roboto"/>
                <a:ea typeface="Roboto"/>
                <a:cs typeface="Roboto"/>
                <a:sym typeface="Roboto"/>
              </a:rPr>
              <a:t>The </a:t>
            </a:r>
            <a:r>
              <a:rPr b="1" lang="it" sz="2000">
                <a:latin typeface="Roboto"/>
                <a:ea typeface="Roboto"/>
                <a:cs typeface="Roboto"/>
                <a:sym typeface="Roboto"/>
              </a:rPr>
              <a:t>customer</a:t>
            </a:r>
            <a:r>
              <a:rPr lang="it" sz="2000">
                <a:latin typeface="Roboto"/>
                <a:ea typeface="Roboto"/>
                <a:cs typeface="Roboto"/>
                <a:sym typeface="Roboto"/>
              </a:rPr>
              <a:t> then replies to the router with the value of its ring level.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		</a:t>
            </a:r>
            <a:endParaRPr sz="11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6200" y="987425"/>
            <a:ext cx="4202974" cy="3464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/>
              <a:t>Introduction</a:t>
            </a:r>
            <a:endParaRPr sz="4800"/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471900" y="202462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it" sz="2000">
                <a:solidFill>
                  <a:srgbClr val="000000"/>
                </a:solidFill>
              </a:rPr>
              <a:t>DDOS attacks is one the </a:t>
            </a:r>
            <a:r>
              <a:rPr b="1" lang="it" sz="2000">
                <a:solidFill>
                  <a:srgbClr val="000000"/>
                </a:solidFill>
              </a:rPr>
              <a:t>major </a:t>
            </a:r>
            <a:r>
              <a:rPr lang="it" sz="2000">
                <a:solidFill>
                  <a:srgbClr val="000000"/>
                </a:solidFill>
              </a:rPr>
              <a:t>network security threat.</a:t>
            </a:r>
            <a:endParaRPr sz="2000">
              <a:solidFill>
                <a:srgbClr val="000000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it" sz="2000">
                <a:solidFill>
                  <a:srgbClr val="000000"/>
                </a:solidFill>
              </a:rPr>
              <a:t>During years was developed many security system against DDOS that protect from specific attacks but not from general. </a:t>
            </a:r>
            <a:endParaRPr sz="2000">
              <a:solidFill>
                <a:srgbClr val="000000"/>
              </a:solidFill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it" sz="2000">
                <a:solidFill>
                  <a:srgbClr val="000000"/>
                </a:solidFill>
              </a:rPr>
              <a:t>To successfully handle DDOS attack is necessary a distributed framework composed by cooperative heterogeneous nodes.</a:t>
            </a:r>
            <a:endParaRPr sz="2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FireCol </a:t>
            </a:r>
            <a:r>
              <a:rPr lang="it"/>
              <a:t>Architecture: Multiple Customers</a:t>
            </a:r>
            <a:endParaRPr/>
          </a:p>
        </p:txBody>
      </p:sp>
      <p:sp>
        <p:nvSpPr>
          <p:cNvPr id="200" name="Shape 200"/>
          <p:cNvSpPr txBox="1"/>
          <p:nvPr/>
        </p:nvSpPr>
        <p:spPr>
          <a:xfrm>
            <a:off x="213400" y="1225650"/>
            <a:ext cx="4553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Roboto"/>
                <a:ea typeface="Roboto"/>
                <a:cs typeface="Roboto"/>
                <a:sym typeface="Roboto"/>
              </a:rPr>
              <a:t>FireCol allows the coexistence of </a:t>
            </a:r>
            <a:r>
              <a:rPr b="1" lang="it" sz="2000">
                <a:latin typeface="Roboto"/>
                <a:ea typeface="Roboto"/>
                <a:cs typeface="Roboto"/>
                <a:sym typeface="Roboto"/>
              </a:rPr>
              <a:t>multiple</a:t>
            </a:r>
            <a:r>
              <a:rPr lang="it" sz="2000">
                <a:latin typeface="Roboto"/>
                <a:ea typeface="Roboto"/>
                <a:cs typeface="Roboto"/>
                <a:sym typeface="Roboto"/>
              </a:rPr>
              <a:t> virtual protection rings for multiple customers across the same set of IPSs. 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latin typeface="Roboto"/>
                <a:ea typeface="Roboto"/>
                <a:cs typeface="Roboto"/>
                <a:sym typeface="Roboto"/>
              </a:rPr>
              <a:t>A single IPS may work at different levels and path for different customers 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150" y="1168078"/>
            <a:ext cx="3992702" cy="326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FireCon: Evaluation 1</a:t>
            </a:r>
            <a:endParaRPr/>
          </a:p>
        </p:txBody>
      </p:sp>
      <p:sp>
        <p:nvSpPr>
          <p:cNvPr id="207" name="Shape 207"/>
          <p:cNvSpPr txBox="1"/>
          <p:nvPr/>
        </p:nvSpPr>
        <p:spPr>
          <a:xfrm>
            <a:off x="98250" y="796950"/>
            <a:ext cx="6033900" cy="42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o evaluate the accuracy of FireCol multiple experiments have been done: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Impact of the score threshold: 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Want to find the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optimal threshold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for each topology evaluating the TPR attacks, the purpose is to find the highest threshold value that maintain an high TPR, for example for 5 ring the optimal t value is about 0.7.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Ring level of attack: 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An attacker might launch an attack in the vicinity of the victim avoiding high-level rings. Instead of decreasing the threshold for detect attack at low-level, the benign traffic is also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analyzed by the upper rings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, which helps in distinguishing it from the malicious ones. 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2150" y="796950"/>
            <a:ext cx="2985376" cy="212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Shape 20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94788" y="2918750"/>
            <a:ext cx="2660112" cy="2121798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Shape 210"/>
          <p:cNvSpPr txBox="1"/>
          <p:nvPr/>
        </p:nvSpPr>
        <p:spPr>
          <a:xfrm>
            <a:off x="8469450" y="4785825"/>
            <a:ext cx="1459800" cy="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/>
              <a:t>in </a:t>
            </a:r>
            <a:r>
              <a:rPr lang="it" sz="1000"/>
              <a:t>Ring 5 </a:t>
            </a:r>
            <a:endParaRPr sz="1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FireCon: Evaluation 2</a:t>
            </a:r>
            <a:endParaRPr/>
          </a:p>
        </p:txBody>
      </p:sp>
      <p:pic>
        <p:nvPicPr>
          <p:cNvPr id="216" name="Shape 2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897" y="825800"/>
            <a:ext cx="2943177" cy="1868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Shape 217"/>
          <p:cNvSpPr txBox="1"/>
          <p:nvPr/>
        </p:nvSpPr>
        <p:spPr>
          <a:xfrm>
            <a:off x="175825" y="825800"/>
            <a:ext cx="5178900" cy="41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it" sz="1600">
                <a:latin typeface="Roboto"/>
                <a:ea typeface="Roboto"/>
                <a:cs typeface="Roboto"/>
                <a:sym typeface="Roboto"/>
              </a:rPr>
              <a:t>Efficiency of the MultiLevel Approach:</a:t>
            </a:r>
            <a:r>
              <a:rPr lang="it" sz="1600">
                <a:latin typeface="Roboto"/>
                <a:ea typeface="Roboto"/>
                <a:cs typeface="Roboto"/>
                <a:sym typeface="Roboto"/>
              </a:rPr>
              <a:t> The first value represents the results when both the </a:t>
            </a:r>
            <a:r>
              <a:rPr b="1" lang="it" sz="1600">
                <a:latin typeface="Roboto"/>
                <a:ea typeface="Roboto"/>
                <a:cs typeface="Roboto"/>
                <a:sym typeface="Roboto"/>
              </a:rPr>
              <a:t>selection</a:t>
            </a:r>
            <a:r>
              <a:rPr lang="it" sz="1600">
                <a:latin typeface="Roboto"/>
                <a:ea typeface="Roboto"/>
                <a:cs typeface="Roboto"/>
                <a:sym typeface="Roboto"/>
              </a:rPr>
              <a:t> and </a:t>
            </a:r>
            <a:r>
              <a:rPr b="1" lang="it" sz="1600">
                <a:latin typeface="Roboto"/>
                <a:ea typeface="Roboto"/>
                <a:cs typeface="Roboto"/>
                <a:sym typeface="Roboto"/>
              </a:rPr>
              <a:t>score managers</a:t>
            </a:r>
            <a:r>
              <a:rPr lang="it" sz="1600">
                <a:latin typeface="Roboto"/>
                <a:ea typeface="Roboto"/>
                <a:cs typeface="Roboto"/>
                <a:sym typeface="Roboto"/>
              </a:rPr>
              <a:t> are enabled. The second value is when only the selection manager is enabled. The selection manager reduces the number of FPs by more than 50%.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b="1" lang="it" sz="1600">
                <a:latin typeface="Roboto"/>
                <a:ea typeface="Roboto"/>
                <a:cs typeface="Roboto"/>
                <a:sym typeface="Roboto"/>
              </a:rPr>
              <a:t>Configuration Errors:</a:t>
            </a:r>
            <a:r>
              <a:rPr lang="it" sz="1600">
                <a:latin typeface="Roboto"/>
                <a:ea typeface="Roboto"/>
                <a:cs typeface="Roboto"/>
                <a:sym typeface="Roboto"/>
              </a:rPr>
              <a:t> When an IPS is assigned to the wrong ring it is a configuration error. The TPR is never affected by more than 14% since a misconfigured IPS still continues to send information to another IPS. The variation of FP is more chaotic, however quite limited. This concludes that FireCol exhibits </a:t>
            </a:r>
            <a:r>
              <a:rPr b="1" lang="it" sz="1600">
                <a:latin typeface="Roboto"/>
                <a:ea typeface="Roboto"/>
                <a:cs typeface="Roboto"/>
                <a:sym typeface="Roboto"/>
              </a:rPr>
              <a:t>good robustness against configuration errors</a:t>
            </a:r>
            <a:r>
              <a:rPr lang="it" sz="1600">
                <a:latin typeface="Roboto"/>
                <a:ea typeface="Roboto"/>
                <a:cs typeface="Roboto"/>
                <a:sym typeface="Roboto"/>
              </a:rPr>
              <a:t>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18" name="Shape 2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8901" y="2813875"/>
            <a:ext cx="2943174" cy="2198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/>
              <a:t>Conclusion</a:t>
            </a:r>
            <a:endParaRPr sz="4800"/>
          </a:p>
        </p:txBody>
      </p:sp>
      <p:sp>
        <p:nvSpPr>
          <p:cNvPr id="224" name="Shape 22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it" sz="2000">
                <a:solidFill>
                  <a:srgbClr val="000000"/>
                </a:solidFill>
              </a:rPr>
              <a:t>DDOS attack is one of the major security </a:t>
            </a:r>
            <a:r>
              <a:rPr b="1" lang="it" sz="2000">
                <a:solidFill>
                  <a:srgbClr val="000000"/>
                </a:solidFill>
              </a:rPr>
              <a:t>threat</a:t>
            </a:r>
            <a:r>
              <a:rPr lang="it" sz="2000">
                <a:solidFill>
                  <a:srgbClr val="000000"/>
                </a:solidFill>
              </a:rPr>
              <a:t> that cannot be mitigated by isolated solution.</a:t>
            </a:r>
            <a:endParaRPr sz="2000">
              <a:solidFill>
                <a:srgbClr val="000000"/>
              </a:solidFill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  <a:p>
            <a:pPr indent="-355600" lvl="0" marL="457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</a:pPr>
            <a:r>
              <a:rPr lang="it" sz="2000">
                <a:solidFill>
                  <a:srgbClr val="000000"/>
                </a:solidFill>
              </a:rPr>
              <a:t>Various defence system composed by nodes must </a:t>
            </a:r>
            <a:r>
              <a:rPr b="1" lang="it" sz="2000">
                <a:solidFill>
                  <a:srgbClr val="000000"/>
                </a:solidFill>
              </a:rPr>
              <a:t>interoperate</a:t>
            </a:r>
            <a:r>
              <a:rPr lang="it" sz="2000">
                <a:solidFill>
                  <a:srgbClr val="000000"/>
                </a:solidFill>
              </a:rPr>
              <a:t> exchanging information and services to obtain an high level of security.</a:t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ctrTitle"/>
          </p:nvPr>
        </p:nvSpPr>
        <p:spPr>
          <a:xfrm>
            <a:off x="342450" y="2104950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Thanks for the attention!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DDOS: Problem</a:t>
            </a:r>
            <a:endParaRPr/>
          </a:p>
        </p:txBody>
      </p:sp>
      <p:sp>
        <p:nvSpPr>
          <p:cNvPr id="80" name="Shape 80"/>
          <p:cNvSpPr txBox="1"/>
          <p:nvPr/>
        </p:nvSpPr>
        <p:spPr>
          <a:xfrm>
            <a:off x="225600" y="851275"/>
            <a:ext cx="8692800" cy="41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DDOS attacks occurs when multiple machine generate large traffic volume to a victim occupying resources and so generate a Denial of Service.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Feature of DDOS that can hinder defence: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Large volume: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A really big traffic volume can overwhelm also defence systems.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Seemingly legitimate packets: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ttack packets can be identical to legit packet and a defence system cannot reach a decision based on individual packet.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IP spoofing: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Attacker use a fake source address to disguise defence system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DDOS: Solution </a:t>
            </a:r>
            <a:endParaRPr/>
          </a:p>
        </p:txBody>
      </p:sp>
      <p:sp>
        <p:nvSpPr>
          <p:cNvPr id="86" name="Shape 86"/>
          <p:cNvSpPr txBox="1"/>
          <p:nvPr/>
        </p:nvSpPr>
        <p:spPr>
          <a:xfrm>
            <a:off x="290075" y="773900"/>
            <a:ext cx="8130900" cy="42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The solution for DDOS attack is to detect it and cut off the attack stream. To successful in this the defence system has to have the following features.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Feature of DDOS defence system: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Accurate Detection: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The system must detect most of the attacks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Effective Response: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The system must reduce the attack flow to manageable levels, regardless volume and distribution.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Selective Response: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The system must be able to differentiate between legitimate and attack packets and ensure good service to legitimate traffic during attack.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DDOS: Current Defence Paradigm</a:t>
            </a:r>
            <a:endParaRPr/>
          </a:p>
        </p:txBody>
      </p:sp>
      <p:sp>
        <p:nvSpPr>
          <p:cNvPr id="92" name="Shape 92"/>
          <p:cNvSpPr txBox="1"/>
          <p:nvPr/>
        </p:nvSpPr>
        <p:spPr>
          <a:xfrm>
            <a:off x="241750" y="744900"/>
            <a:ext cx="8585400" cy="43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The current paradigm used from defence system lead to poor performance, it is necessary a paradigm switch.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Current Paradigms: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Autonomous Defence: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Security system can be situated in the </a:t>
            </a:r>
            <a:r>
              <a:rPr lang="it" sz="1900" u="sng">
                <a:latin typeface="Roboto"/>
                <a:ea typeface="Roboto"/>
                <a:cs typeface="Roboto"/>
                <a:sym typeface="Roboto"/>
              </a:rPr>
              <a:t>victim network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to detect anomalous behavior but in this case the defence system can be overwhelmed, if the system is situated in the </a:t>
            </a:r>
            <a:r>
              <a:rPr lang="it" sz="1900" u="sng">
                <a:latin typeface="Roboto"/>
                <a:ea typeface="Roboto"/>
                <a:cs typeface="Roboto"/>
                <a:sym typeface="Roboto"/>
              </a:rPr>
              <a:t>intermediate network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like in a router it has to analyze an high traffic and is difficult to grant selective response.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Distributed Defence: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Is evident that one system deploy is not sufficient, so is necessary to use cooperative distributed nodes through internet. Those node operate by them in isolation from other defence system.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DDOS: New Defence Paradigm</a:t>
            </a:r>
            <a:endParaRPr/>
          </a:p>
        </p:txBody>
      </p:sp>
      <p:sp>
        <p:nvSpPr>
          <p:cNvPr id="98" name="Shape 98"/>
          <p:cNvSpPr txBox="1"/>
          <p:nvPr/>
        </p:nvSpPr>
        <p:spPr>
          <a:xfrm>
            <a:off x="299775" y="667550"/>
            <a:ext cx="8527500" cy="4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General DDOS threat is still unmitigated so we need new paradigms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Node specialization: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Nodes are specialized and cooperate to detect and repair attacks , attack detention is done near the victim, response is more effective near the attacker. Using also intermediate nodes help to identify if a data flow is legacy or malicious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Heterogeneous cooperative defense: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To have a successful DDOS defense is necessary a really high deployment of defence node. To obtain a really accurate defence system is necessary to have heterogeneous system where nodes cooperates with other nodes of different provider</a:t>
            </a:r>
            <a:endParaRPr b="1" sz="19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Distributed framework for DDOS defence</a:t>
            </a:r>
            <a:endParaRPr/>
          </a:p>
        </p:txBody>
      </p:sp>
      <p:sp>
        <p:nvSpPr>
          <p:cNvPr id="104" name="Shape 104"/>
          <p:cNvSpPr txBox="1"/>
          <p:nvPr/>
        </p:nvSpPr>
        <p:spPr>
          <a:xfrm>
            <a:off x="158700" y="667550"/>
            <a:ext cx="8826600" cy="4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To move from isolated to cooperative defence is needed a new framework, three types of nodes: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Alert generator: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detect attack and warn other node.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Core: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rate limit the high volume traffic.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Classifier node: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perform selective rate limit differentiating between legitimate flow and attack flow.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" sz="1900">
                <a:latin typeface="Roboto"/>
                <a:ea typeface="Roboto"/>
                <a:cs typeface="Roboto"/>
                <a:sym typeface="Roboto"/>
              </a:rPr>
              <a:t>Cooperative nodes must support the following messages: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Attack alerts: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 Authenticated alerts should be propagated in the network.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Rate-Limit request: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Each node communicate to other node the rate limit traffic.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Resource request: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Each node can request resources to downstream node.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-349250" lvl="0" marL="4572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Roboto"/>
              <a:buChar char="●"/>
            </a:pPr>
            <a:r>
              <a:rPr b="1" lang="it" sz="1900">
                <a:latin typeface="Roboto"/>
                <a:ea typeface="Roboto"/>
                <a:cs typeface="Roboto"/>
                <a:sym typeface="Roboto"/>
              </a:rPr>
              <a:t>Traffic classification: </a:t>
            </a:r>
            <a:r>
              <a:rPr lang="it" sz="1900">
                <a:latin typeface="Roboto"/>
                <a:ea typeface="Roboto"/>
                <a:cs typeface="Roboto"/>
                <a:sym typeface="Roboto"/>
              </a:rPr>
              <a:t>Classifier node can communicate information to ensure that legitimate traffic will not be dropped</a:t>
            </a:r>
            <a:endParaRPr sz="1900">
              <a:latin typeface="Roboto"/>
              <a:ea typeface="Roboto"/>
              <a:cs typeface="Roboto"/>
              <a:sym typeface="Robo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460950" y="37135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800"/>
              <a:t>DefCOM</a:t>
            </a:r>
            <a:endParaRPr sz="4800"/>
          </a:p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0" y="1743675"/>
            <a:ext cx="9059100" cy="33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 design of DDOS defence framework.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it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Heterogeneous defence nodes organized in a </a:t>
            </a:r>
            <a:r>
              <a:rPr b="1" lang="it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peer-to-peer network.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it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During an attack the system discover the victim </a:t>
            </a:r>
            <a:r>
              <a:rPr b="1" lang="it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traffic tree</a:t>
            </a:r>
            <a:r>
              <a:rPr lang="it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identify the upstream-downstream relationships.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lang="it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nodes then set an appropriate </a:t>
            </a:r>
            <a:r>
              <a:rPr b="1" lang="it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traffic limit </a:t>
            </a:r>
            <a:r>
              <a:rPr lang="it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differentiate legit and attack streams.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 txBox="1"/>
          <p:nvPr/>
        </p:nvSpPr>
        <p:spPr>
          <a:xfrm>
            <a:off x="460950" y="906975"/>
            <a:ext cx="5568900" cy="6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it" sz="19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Heterogeneous cooperative defense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9688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DefCOM: Traffic Tree Discovery</a:t>
            </a:r>
            <a:endParaRPr/>
          </a:p>
        </p:txBody>
      </p:sp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4950" y="865700"/>
            <a:ext cx="4029050" cy="414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 txBox="1"/>
          <p:nvPr/>
        </p:nvSpPr>
        <p:spPr>
          <a:xfrm>
            <a:off x="0" y="865700"/>
            <a:ext cx="5115000" cy="42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When an attack occur the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alert generator 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node closest to victim detect it and send alert message to other nodes.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The others nodes cooperate analysing the traffic to trace the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victime traffic tree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and define upstream and downstream nodes using stamp messages.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</a:pPr>
            <a:r>
              <a:rPr lang="it" sz="1800">
                <a:latin typeface="Roboto"/>
                <a:ea typeface="Roboto"/>
                <a:cs typeface="Roboto"/>
                <a:sym typeface="Roboto"/>
              </a:rPr>
              <a:t>DefCOM has the problem of falsely reporting DDOS attacks, if a malicious user report a </a:t>
            </a:r>
            <a:r>
              <a:rPr b="1" lang="it" sz="1800">
                <a:latin typeface="Roboto"/>
                <a:ea typeface="Roboto"/>
                <a:cs typeface="Roboto"/>
                <a:sym typeface="Roboto"/>
              </a:rPr>
              <a:t>false attack</a:t>
            </a:r>
            <a:r>
              <a:rPr lang="it" sz="1800">
                <a:latin typeface="Roboto"/>
                <a:ea typeface="Roboto"/>
                <a:cs typeface="Roboto"/>
                <a:sym typeface="Roboto"/>
              </a:rPr>
              <a:t> the system will decrease the traffic rate limit. This problem is solved by signing the messages.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